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CCFF"/>
    <a:srgbClr val="FF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2" d="100"/>
          <a:sy n="102" d="100"/>
        </p:scale>
        <p:origin x="782" y="-18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889" y="-15806"/>
            <a:ext cx="9628294" cy="1283321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125" y="4488464"/>
            <a:ext cx="6118055" cy="3073097"/>
          </a:xfrm>
        </p:spPr>
        <p:txBody>
          <a:bodyPr anchor="b">
            <a:noAutofit/>
          </a:bodyPr>
          <a:lstStyle>
            <a:lvl1pPr algn="r">
              <a:defRPr sz="567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125" y="7561558"/>
            <a:ext cx="6118055" cy="204754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91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37920"/>
            <a:ext cx="6665100" cy="63533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8344747"/>
            <a:ext cx="6665100" cy="29324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11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29" y="1137920"/>
            <a:ext cx="6375791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6128" y="6780107"/>
            <a:ext cx="5690794" cy="711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344747"/>
            <a:ext cx="6665101" cy="29324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06847" y="1475372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5084" y="5388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594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8" y="3606377"/>
            <a:ext cx="6665101" cy="4844859"/>
          </a:xfrm>
        </p:spPr>
        <p:txBody>
          <a:bodyPr anchor="b">
            <a:normAutofit/>
          </a:bodyPr>
          <a:lstStyle>
            <a:lvl1pPr algn="l">
              <a:defRPr sz="462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136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29" y="1137920"/>
            <a:ext cx="6375791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77" y="7491306"/>
            <a:ext cx="6665102" cy="9599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06847" y="1475372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5084" y="5388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3526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41" y="1137920"/>
            <a:ext cx="6658538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77" y="7491306"/>
            <a:ext cx="6665102" cy="9599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accent1"/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807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498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6177" y="1137921"/>
            <a:ext cx="1027753" cy="9802709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79" y="1137921"/>
            <a:ext cx="5454777" cy="98027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81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8" y="5041621"/>
            <a:ext cx="6665101" cy="3409618"/>
          </a:xfrm>
        </p:spPr>
        <p:txBody>
          <a:bodyPr anchor="b"/>
          <a:lstStyle>
            <a:lvl1pPr algn="l">
              <a:defRPr sz="4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1606080"/>
          </a:xfrm>
        </p:spPr>
        <p:txBody>
          <a:bodyPr anchor="t"/>
          <a:lstStyle>
            <a:lvl1pPr marL="0" indent="0" algn="l">
              <a:buNone/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2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37920"/>
            <a:ext cx="6665100" cy="246549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1" y="4033099"/>
            <a:ext cx="3242514" cy="7244108"/>
          </a:xfrm>
        </p:spPr>
        <p:txBody>
          <a:bodyPr>
            <a:normAutofit/>
          </a:bodyPr>
          <a:lstStyle>
            <a:lvl1pPr>
              <a:defRPr sz="1890"/>
            </a:lvl1pPr>
            <a:lvl2pPr>
              <a:defRPr sz="1680"/>
            </a:lvl2pPr>
            <a:lvl3pPr>
              <a:defRPr sz="147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2664" y="4033102"/>
            <a:ext cx="3242516" cy="7244110"/>
          </a:xfrm>
        </p:spPr>
        <p:txBody>
          <a:bodyPr>
            <a:normAutofit/>
          </a:bodyPr>
          <a:lstStyle>
            <a:lvl1pPr>
              <a:defRPr sz="1890"/>
            </a:lvl1pPr>
            <a:lvl2pPr>
              <a:defRPr sz="1680"/>
            </a:lvl2pPr>
            <a:lvl3pPr>
              <a:defRPr sz="147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06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099" cy="2465493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9" y="4033835"/>
            <a:ext cx="3245206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79" y="5109527"/>
            <a:ext cx="3245206" cy="6167685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9972" y="4033835"/>
            <a:ext cx="3245206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9972" y="5109527"/>
            <a:ext cx="3245206" cy="6167685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07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100" cy="246549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71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09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797394"/>
            <a:ext cx="2929691" cy="238647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839" y="961194"/>
            <a:ext cx="3555339" cy="1031601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79" y="5183863"/>
            <a:ext cx="2929691" cy="4824305"/>
          </a:xfrm>
        </p:spPr>
        <p:txBody>
          <a:bodyPr>
            <a:normAutofit/>
          </a:bodyPr>
          <a:lstStyle>
            <a:lvl1pPr marL="0" indent="0">
              <a:buNone/>
              <a:defRPr sz="147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5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8961120"/>
            <a:ext cx="6665100" cy="1057911"/>
          </a:xfrm>
        </p:spPr>
        <p:txBody>
          <a:bodyPr anchor="b">
            <a:normAutofit/>
          </a:bodyPr>
          <a:lstStyle>
            <a:lvl1pPr algn="l">
              <a:defRPr sz="252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0079" y="1137920"/>
            <a:ext cx="6665100" cy="7178674"/>
          </a:xfrm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79" y="10019031"/>
            <a:ext cx="6665100" cy="1258178"/>
          </a:xfrm>
        </p:spPr>
        <p:txBody>
          <a:bodyPr>
            <a:normAutofit/>
          </a:bodyPr>
          <a:lstStyle>
            <a:lvl1pPr marL="0" indent="0">
              <a:buNone/>
              <a:defRPr sz="126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96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890" y="-15806"/>
            <a:ext cx="9628295" cy="1283321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099" cy="24654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9" y="4033102"/>
            <a:ext cx="6665100" cy="7244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75521" y="11277212"/>
            <a:ext cx="718339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B801A-5847-405E-804E-5CF0217D7356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" y="11277212"/>
            <a:ext cx="4854122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6910" y="11277212"/>
            <a:ext cx="538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accent1"/>
                </a:solidFill>
              </a:defRPr>
            </a:lvl1pPr>
          </a:lstStyle>
          <a:p>
            <a:fld id="{E1E2E3EE-98D2-414D-904F-101502A49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3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</p:sldLayoutIdLst>
  <p:txStyles>
    <p:titleStyle>
      <a:lvl1pPr algn="l" defTabSz="480060" rtl="0" eaLnBrk="1" latinLnBrk="0" hangingPunct="1">
        <a:spcBef>
          <a:spcPct val="0"/>
        </a:spcBef>
        <a:buNone/>
        <a:defRPr kumimoji="1" sz="378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0045" indent="-360045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矢印: 右 7">
            <a:extLst>
              <a:ext uri="{FF2B5EF4-FFF2-40B4-BE49-F238E27FC236}">
                <a16:creationId xmlns:a16="http://schemas.microsoft.com/office/drawing/2014/main" id="{9AC55BFD-49C8-484D-A8DC-98F26922F662}"/>
              </a:ext>
            </a:extLst>
          </p:cNvPr>
          <p:cNvSpPr/>
          <p:nvPr/>
        </p:nvSpPr>
        <p:spPr>
          <a:xfrm rot="16200000">
            <a:off x="3029150" y="2799772"/>
            <a:ext cx="3543875" cy="846353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5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C71C605-3603-4313-B771-93395C80F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0330" y="127425"/>
            <a:ext cx="3734585" cy="412629"/>
          </a:xfrm>
          <a:noFill/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滝野南小学校　研究の概要図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F8C1F7-E92C-47DC-BB97-76D3ECFFA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535" y="611889"/>
            <a:ext cx="6349393" cy="805452"/>
          </a:xfrm>
          <a:solidFill>
            <a:srgbClr val="002060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豊かにたくましく学び続ける南っ子　</a:t>
            </a:r>
            <a:endParaRPr lang="en-US" altLang="ja-JP" sz="1600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lang="ja-JP" altLang="en-US" sz="160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～もとめる</a:t>
            </a:r>
            <a:r>
              <a:rPr lang="ja-JP" altLang="en-US" sz="160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子・つながる子・きたえる子～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2138927A-AB34-45B6-B993-7111211B5006}"/>
              </a:ext>
            </a:extLst>
          </p:cNvPr>
          <p:cNvSpPr txBox="1">
            <a:spLocks/>
          </p:cNvSpPr>
          <p:nvPr/>
        </p:nvSpPr>
        <p:spPr>
          <a:xfrm>
            <a:off x="811919" y="2653431"/>
            <a:ext cx="8108830" cy="477624"/>
          </a:xfrm>
          <a:prstGeom prst="rect">
            <a:avLst/>
          </a:prstGeom>
          <a:solidFill>
            <a:srgbClr val="002060"/>
          </a:solidFill>
          <a:ln w="19050">
            <a:noFill/>
          </a:ln>
        </p:spPr>
        <p:txBody>
          <a:bodyPr vert="horz" lIns="106680" tIns="53340" rIns="106680" bIns="53340" rtlCol="0">
            <a:noAutofit/>
          </a:bodyPr>
          <a:lstStyle>
            <a:lvl1pPr marL="0" indent="0" algn="ctr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kumimoji="1"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関係づけて考え合う子　～学びを深める単元をつくる～</a:t>
            </a:r>
            <a:endParaRPr lang="en-US" altLang="ja-JP" sz="2400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7077D74A-80D5-4C07-9EB0-3623A93BA022}"/>
              </a:ext>
            </a:extLst>
          </p:cNvPr>
          <p:cNvSpPr txBox="1">
            <a:spLocks/>
          </p:cNvSpPr>
          <p:nvPr/>
        </p:nvSpPr>
        <p:spPr>
          <a:xfrm>
            <a:off x="-12430" y="291807"/>
            <a:ext cx="1875736" cy="412629"/>
          </a:xfrm>
          <a:prstGeom prst="rect">
            <a:avLst/>
          </a:prstGeom>
        </p:spPr>
        <p:txBody>
          <a:bodyPr vert="horz" lIns="106680" tIns="53340" rIns="106680" bIns="53340" rtlCol="0" anchor="b">
            <a:normAutofit fontScale="85000" lnSpcReduction="10000"/>
          </a:bodyPr>
          <a:lstStyle>
            <a:lvl1pPr algn="ctr" defTabSz="822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67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〈</a:t>
            </a:r>
            <a:r>
              <a:rPr lang="ja-JP" altLang="en-US" sz="19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学校</a:t>
            </a:r>
            <a:r>
              <a:rPr lang="ja-JP" altLang="en-US" sz="1867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教育目標</a:t>
            </a:r>
            <a:r>
              <a:rPr lang="en-US" altLang="ja-JP" sz="1867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〉</a:t>
            </a:r>
            <a:endParaRPr lang="ja-JP" altLang="en-US" sz="1867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8CDDD1B8-3034-4345-857F-217C751B065A}"/>
              </a:ext>
            </a:extLst>
          </p:cNvPr>
          <p:cNvSpPr txBox="1">
            <a:spLocks/>
          </p:cNvSpPr>
          <p:nvPr/>
        </p:nvSpPr>
        <p:spPr>
          <a:xfrm>
            <a:off x="15227" y="2221716"/>
            <a:ext cx="1709000" cy="412629"/>
          </a:xfrm>
          <a:prstGeom prst="rect">
            <a:avLst/>
          </a:prstGeom>
        </p:spPr>
        <p:txBody>
          <a:bodyPr vert="horz" lIns="106680" tIns="53340" rIns="106680" bIns="53340" rtlCol="0" anchor="b">
            <a:normAutofit fontScale="92500"/>
          </a:bodyPr>
          <a:lstStyle>
            <a:lvl1pPr algn="ctr" defTabSz="822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67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〈</a:t>
            </a: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研究</a:t>
            </a:r>
            <a:r>
              <a:rPr lang="ja-JP" altLang="en-US" sz="16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テーマ</a:t>
            </a:r>
            <a:r>
              <a:rPr lang="en-US" altLang="ja-JP" sz="1867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〉</a:t>
            </a:r>
            <a:endParaRPr lang="ja-JP" altLang="en-US" sz="1867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16566F27-5F02-4889-86DC-E129172FA531}"/>
              </a:ext>
            </a:extLst>
          </p:cNvPr>
          <p:cNvSpPr/>
          <p:nvPr/>
        </p:nvSpPr>
        <p:spPr>
          <a:xfrm>
            <a:off x="46482" y="3593791"/>
            <a:ext cx="2671716" cy="132794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令和２年度</a:t>
            </a:r>
            <a:endParaRPr kumimoji="1" lang="en-US" altLang="ja-JP" sz="1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わくわくする</a:t>
            </a:r>
            <a:endParaRPr kumimoji="1" lang="en-US" altLang="ja-JP" sz="1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授業づくり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7BFBAE9-1897-4750-BE48-2490D91031F1}"/>
              </a:ext>
            </a:extLst>
          </p:cNvPr>
          <p:cNvSpPr/>
          <p:nvPr/>
        </p:nvSpPr>
        <p:spPr>
          <a:xfrm>
            <a:off x="3469002" y="3211962"/>
            <a:ext cx="2671716" cy="11427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令和３年度</a:t>
            </a:r>
            <a:endParaRPr kumimoji="1" lang="en-US" altLang="ja-JP" sz="1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国語としての力を</a:t>
            </a:r>
            <a:endParaRPr kumimoji="1" lang="en-US" altLang="ja-JP" sz="1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つける</a:t>
            </a:r>
            <a:endParaRPr kumimoji="1" lang="en-US" altLang="ja-JP" sz="1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授業づくり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0647CD0D-B2BB-4D51-9B38-C4999E845F27}"/>
              </a:ext>
            </a:extLst>
          </p:cNvPr>
          <p:cNvSpPr/>
          <p:nvPr/>
        </p:nvSpPr>
        <p:spPr>
          <a:xfrm>
            <a:off x="6879163" y="3551614"/>
            <a:ext cx="2667131" cy="12865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altLang="ja-JP" sz="245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令和４年度</a:t>
            </a:r>
            <a:endParaRPr kumimoji="1" lang="en-US" altLang="ja-JP" sz="1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わくわくと国語力の育成を両立する</a:t>
            </a:r>
            <a:endParaRPr kumimoji="1" lang="en-US" altLang="ja-JP" sz="1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単元づくり</a:t>
            </a:r>
            <a:endParaRPr kumimoji="1" lang="en-US" altLang="ja-JP" sz="1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endParaRPr kumimoji="1" lang="en-US" altLang="ja-JP" sz="245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endParaRPr kumimoji="1" lang="ja-JP" altLang="en-US" sz="2450" dirty="0">
              <a:solidFill>
                <a:schemeClr val="tx1"/>
              </a:solidFill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6FF68CBF-FC5B-453F-8707-5F9AD4FA4027}"/>
              </a:ext>
            </a:extLst>
          </p:cNvPr>
          <p:cNvSpPr/>
          <p:nvPr/>
        </p:nvSpPr>
        <p:spPr>
          <a:xfrm>
            <a:off x="2229527" y="4500958"/>
            <a:ext cx="5273615" cy="9657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633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令和５年度</a:t>
            </a:r>
            <a:endParaRPr kumimoji="1" lang="en-US" altLang="ja-JP" sz="1633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633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学びを深めるために</a:t>
            </a:r>
            <a:endParaRPr kumimoji="1" lang="en-US" altLang="ja-JP" sz="1633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633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関係づけて考え合う単元づくり</a:t>
            </a:r>
            <a:endParaRPr kumimoji="1" lang="en-US" altLang="ja-JP" sz="1633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endParaRPr kumimoji="1" lang="ja-JP" altLang="en-US" sz="2450" dirty="0">
              <a:solidFill>
                <a:schemeClr val="tx1"/>
              </a:solidFill>
            </a:endParaRPr>
          </a:p>
        </p:txBody>
      </p:sp>
      <p:sp>
        <p:nvSpPr>
          <p:cNvPr id="14" name="矢印: 左右 13">
            <a:extLst>
              <a:ext uri="{FF2B5EF4-FFF2-40B4-BE49-F238E27FC236}">
                <a16:creationId xmlns:a16="http://schemas.microsoft.com/office/drawing/2014/main" id="{3B38026F-5144-4E43-8EC2-5B7A0DF8EBA4}"/>
              </a:ext>
            </a:extLst>
          </p:cNvPr>
          <p:cNvSpPr/>
          <p:nvPr/>
        </p:nvSpPr>
        <p:spPr>
          <a:xfrm rot="20369010">
            <a:off x="2639196" y="3585281"/>
            <a:ext cx="791398" cy="349862"/>
          </a:xfrm>
          <a:prstGeom prst="left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50"/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09E769F5-D43C-42D9-96A2-B93BE1009088}"/>
              </a:ext>
            </a:extLst>
          </p:cNvPr>
          <p:cNvSpPr/>
          <p:nvPr/>
        </p:nvSpPr>
        <p:spPr>
          <a:xfrm rot="16200000">
            <a:off x="4684505" y="5241403"/>
            <a:ext cx="298088" cy="807816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50"/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A3807DDB-02D0-4F20-A9AD-0ED8A611E14A}"/>
              </a:ext>
            </a:extLst>
          </p:cNvPr>
          <p:cNvSpPr/>
          <p:nvPr/>
        </p:nvSpPr>
        <p:spPr>
          <a:xfrm rot="16200000">
            <a:off x="4644292" y="5962502"/>
            <a:ext cx="378463" cy="807816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50" dirty="0"/>
              <a:t>　　</a:t>
            </a:r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6BDE9212-4242-497D-9AF6-A710FDD71107}"/>
              </a:ext>
            </a:extLst>
          </p:cNvPr>
          <p:cNvSpPr txBox="1">
            <a:spLocks/>
          </p:cNvSpPr>
          <p:nvPr/>
        </p:nvSpPr>
        <p:spPr>
          <a:xfrm>
            <a:off x="3518051" y="5794355"/>
            <a:ext cx="2636480" cy="35655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106680" tIns="53340" rIns="106680" bIns="53340" rtlCol="0">
            <a:normAutofit/>
          </a:bodyPr>
          <a:lstStyle>
            <a:lvl1pPr marL="0" indent="0" algn="ctr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kumimoji="1"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33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本時デザイン</a:t>
            </a:r>
            <a:endParaRPr lang="en-US" altLang="ja-JP" sz="1633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00B4F0AA-9CFB-40A9-9B03-891EC0E79BF7}"/>
              </a:ext>
            </a:extLst>
          </p:cNvPr>
          <p:cNvSpPr txBox="1">
            <a:spLocks/>
          </p:cNvSpPr>
          <p:nvPr/>
        </p:nvSpPr>
        <p:spPr>
          <a:xfrm>
            <a:off x="3518051" y="6473242"/>
            <a:ext cx="2629762" cy="3784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106680" tIns="53340" rIns="106680" bIns="53340" rtlCol="0">
            <a:normAutofit/>
          </a:bodyPr>
          <a:lstStyle>
            <a:lvl1pPr marL="0" indent="0" algn="ctr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kumimoji="1"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33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単元デザイン</a:t>
            </a:r>
            <a:endParaRPr lang="en-US" altLang="ja-JP" sz="1633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7882C254-B4F0-4391-85FF-735507B487F8}"/>
              </a:ext>
            </a:extLst>
          </p:cNvPr>
          <p:cNvSpPr/>
          <p:nvPr/>
        </p:nvSpPr>
        <p:spPr>
          <a:xfrm rot="16200000">
            <a:off x="4684180" y="6598568"/>
            <a:ext cx="314300" cy="807816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50"/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E1868CDB-0AAA-4008-9321-9AD51B3787CF}"/>
              </a:ext>
            </a:extLst>
          </p:cNvPr>
          <p:cNvSpPr txBox="1">
            <a:spLocks/>
          </p:cNvSpPr>
          <p:nvPr/>
        </p:nvSpPr>
        <p:spPr>
          <a:xfrm>
            <a:off x="3541904" y="7168564"/>
            <a:ext cx="2629762" cy="3784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06680" tIns="53340" rIns="106680" bIns="53340" rtlCol="0">
            <a:normAutofit/>
          </a:bodyPr>
          <a:lstStyle>
            <a:lvl1pPr marL="0" indent="0" algn="ctr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kumimoji="1"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kumimoji="1"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33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カリキュラムデザイン</a:t>
            </a:r>
            <a:endParaRPr lang="en-US" altLang="ja-JP" sz="1633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857564F2-286A-461E-B535-7B0E0AC6F264}"/>
              </a:ext>
            </a:extLst>
          </p:cNvPr>
          <p:cNvSpPr/>
          <p:nvPr/>
        </p:nvSpPr>
        <p:spPr>
          <a:xfrm>
            <a:off x="4597291" y="10489161"/>
            <a:ext cx="2917609" cy="212708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縦割り班活動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（縦のつながり）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縦割り班遊び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縦割り班そうじ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春の遠足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南っ子カップ</a:t>
            </a:r>
            <a:endParaRPr kumimoji="1"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3A45076F-62B1-4037-82EE-3818916A68C4}"/>
              </a:ext>
            </a:extLst>
          </p:cNvPr>
          <p:cNvSpPr/>
          <p:nvPr/>
        </p:nvSpPr>
        <p:spPr>
          <a:xfrm>
            <a:off x="2233845" y="10481856"/>
            <a:ext cx="3143386" cy="2134391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学級活動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（横のつながり）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教科学習・学級会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当番活動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係活動</a:t>
            </a: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FDCFD1FD-E598-47A1-AADA-485112AD3141}"/>
              </a:ext>
            </a:extLst>
          </p:cNvPr>
          <p:cNvSpPr txBox="1">
            <a:spLocks/>
          </p:cNvSpPr>
          <p:nvPr/>
        </p:nvSpPr>
        <p:spPr>
          <a:xfrm>
            <a:off x="4472460" y="11249884"/>
            <a:ext cx="1032797" cy="694062"/>
          </a:xfrm>
          <a:prstGeom prst="rect">
            <a:avLst/>
          </a:prstGeom>
        </p:spPr>
        <p:txBody>
          <a:bodyPr vert="horz" lIns="106680" tIns="53340" rIns="106680" bIns="53340" rtlCol="0" anchor="b">
            <a:normAutofit/>
          </a:bodyPr>
          <a:lstStyle>
            <a:lvl1pPr algn="ctr" defTabSz="822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全校授業</a:t>
            </a:r>
            <a:endParaRPr lang="en-US" altLang="ja-JP" sz="12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12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運動会</a:t>
            </a:r>
            <a:endParaRPr lang="en-US" altLang="ja-JP" sz="12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12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卒業式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1F47C1D-267C-43DC-BEE9-8DFEFEE1E1EA}"/>
              </a:ext>
            </a:extLst>
          </p:cNvPr>
          <p:cNvSpPr/>
          <p:nvPr/>
        </p:nvSpPr>
        <p:spPr>
          <a:xfrm>
            <a:off x="104623" y="10323260"/>
            <a:ext cx="2049336" cy="2301702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867" b="1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学習の基盤</a:t>
            </a:r>
            <a:endParaRPr kumimoji="1" lang="en-US" altLang="ja-JP" sz="1867" b="1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endParaRPr kumimoji="1" lang="en-US" altLang="ja-JP" sz="1283" b="1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endParaRPr kumimoji="1" lang="en-US" altLang="ja-JP" sz="1283" b="1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283" b="1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ノート検定</a:t>
            </a:r>
            <a:endParaRPr kumimoji="1" lang="en-US" altLang="ja-JP" sz="1283" b="1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283" b="1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南</a:t>
            </a:r>
            <a:r>
              <a:rPr kumimoji="1" lang="ja-JP" altLang="en-US" sz="1283" b="1" dirty="0" err="1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っ</a:t>
            </a:r>
            <a:r>
              <a:rPr kumimoji="1" lang="ja-JP" altLang="en-US" sz="1283" b="1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子検定（詩の暗唱）</a:t>
            </a:r>
            <a:endParaRPr kumimoji="1" lang="en-US" altLang="ja-JP" sz="1283" b="1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283" b="1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マイチャレ</a:t>
            </a:r>
            <a:endParaRPr kumimoji="1" lang="en-US" altLang="ja-JP" sz="1283" b="1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283" b="1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南っ子タイム</a:t>
            </a:r>
            <a:endParaRPr kumimoji="1" lang="en-US" altLang="ja-JP" sz="1283" b="1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283" b="1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家庭学習の手引き</a:t>
            </a:r>
            <a:endParaRPr kumimoji="1" lang="en-US" altLang="ja-JP" sz="1283" b="1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283" b="1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朝の学習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1C0CD29-38F6-4F4E-A04F-91E3A26F3CC3}"/>
              </a:ext>
            </a:extLst>
          </p:cNvPr>
          <p:cNvSpPr/>
          <p:nvPr/>
        </p:nvSpPr>
        <p:spPr>
          <a:xfrm>
            <a:off x="7654611" y="10246153"/>
            <a:ext cx="1797804" cy="2301702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867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児童理解</a:t>
            </a:r>
            <a:endParaRPr kumimoji="1" lang="en-US" altLang="ja-JP" sz="1867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endParaRPr kumimoji="1" lang="en-US" altLang="ja-JP" sz="1283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endParaRPr kumimoji="1" lang="en-US" altLang="ja-JP" sz="1283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283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学校生活アンケート</a:t>
            </a:r>
            <a:endParaRPr kumimoji="1" lang="en-US" altLang="ja-JP" sz="1283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283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いじめ実態把握調査</a:t>
            </a:r>
            <a:endParaRPr kumimoji="1" lang="en-US" altLang="ja-JP" sz="1283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283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ハイパー</a:t>
            </a:r>
            <a:r>
              <a:rPr kumimoji="1" lang="en-US" altLang="ja-JP" sz="1283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QU</a:t>
            </a:r>
          </a:p>
          <a:p>
            <a:pPr algn="ctr"/>
            <a:r>
              <a:rPr kumimoji="1" lang="ja-JP" altLang="en-US" sz="1283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校内委員会</a:t>
            </a:r>
            <a:endParaRPr kumimoji="1" lang="en-US" altLang="ja-JP" sz="1283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kumimoji="1" lang="ja-JP" altLang="en-US" sz="1283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学年層ミーティング</a:t>
            </a:r>
            <a:endParaRPr kumimoji="1" lang="en-US" altLang="ja-JP" sz="1283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endParaRPr kumimoji="1" lang="ja-JP" altLang="en-US" sz="1283" dirty="0">
              <a:solidFill>
                <a:schemeClr val="tx1"/>
              </a:solidFill>
            </a:endParaRPr>
          </a:p>
        </p:txBody>
      </p:sp>
      <p:sp>
        <p:nvSpPr>
          <p:cNvPr id="45" name="矢印: 下 44">
            <a:extLst>
              <a:ext uri="{FF2B5EF4-FFF2-40B4-BE49-F238E27FC236}">
                <a16:creationId xmlns:a16="http://schemas.microsoft.com/office/drawing/2014/main" id="{EA222728-AABD-4C4C-9FDC-6338101AC93B}"/>
              </a:ext>
            </a:extLst>
          </p:cNvPr>
          <p:cNvSpPr/>
          <p:nvPr/>
        </p:nvSpPr>
        <p:spPr>
          <a:xfrm rot="3872057">
            <a:off x="6343128" y="3992149"/>
            <a:ext cx="371694" cy="648031"/>
          </a:xfrm>
          <a:prstGeom prst="down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矢印: 右 45">
            <a:extLst>
              <a:ext uri="{FF2B5EF4-FFF2-40B4-BE49-F238E27FC236}">
                <a16:creationId xmlns:a16="http://schemas.microsoft.com/office/drawing/2014/main" id="{8471B1B6-C4AE-4844-929F-6D7429B207FE}"/>
              </a:ext>
            </a:extLst>
          </p:cNvPr>
          <p:cNvSpPr/>
          <p:nvPr/>
        </p:nvSpPr>
        <p:spPr>
          <a:xfrm rot="709370">
            <a:off x="6224111" y="3580918"/>
            <a:ext cx="678951" cy="369946"/>
          </a:xfrm>
          <a:prstGeom prst="right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矢印: 下カーブ 46">
            <a:extLst>
              <a:ext uri="{FF2B5EF4-FFF2-40B4-BE49-F238E27FC236}">
                <a16:creationId xmlns:a16="http://schemas.microsoft.com/office/drawing/2014/main" id="{B176E1CA-978F-4527-AB92-DD6F2F1574A7}"/>
              </a:ext>
            </a:extLst>
          </p:cNvPr>
          <p:cNvSpPr/>
          <p:nvPr/>
        </p:nvSpPr>
        <p:spPr>
          <a:xfrm>
            <a:off x="1893398" y="3158382"/>
            <a:ext cx="5753034" cy="711844"/>
          </a:xfrm>
          <a:prstGeom prst="curvedDownArrow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83A11A9-66B3-43D9-B023-946F986F5664}"/>
              </a:ext>
            </a:extLst>
          </p:cNvPr>
          <p:cNvSpPr/>
          <p:nvPr/>
        </p:nvSpPr>
        <p:spPr>
          <a:xfrm>
            <a:off x="954994" y="1631489"/>
            <a:ext cx="1624072" cy="714098"/>
          </a:xfrm>
          <a:prstGeom prst="roundRect">
            <a:avLst/>
          </a:prstGeom>
          <a:solidFill>
            <a:srgbClr val="FFCCFF"/>
          </a:solidFill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①見通しをもち</a:t>
            </a:r>
            <a:endParaRPr kumimoji="1"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課題解決に向かう姿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B9CCD44B-2B1A-4620-A9A1-DDD75D32FCDD}"/>
              </a:ext>
            </a:extLst>
          </p:cNvPr>
          <p:cNvSpPr/>
          <p:nvPr/>
        </p:nvSpPr>
        <p:spPr>
          <a:xfrm>
            <a:off x="2699296" y="1644388"/>
            <a:ext cx="1738125" cy="717083"/>
          </a:xfrm>
          <a:prstGeom prst="roundRect">
            <a:avLst/>
          </a:prstGeom>
          <a:solidFill>
            <a:srgbClr val="FFCCFF"/>
          </a:solidFill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②互いの考えを聞き合い</a:t>
            </a:r>
            <a:endParaRPr kumimoji="1"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つながり学び合う姿</a:t>
            </a: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DAA5728F-0FF5-4CBE-864C-0D4A447A1CE2}"/>
              </a:ext>
            </a:extLst>
          </p:cNvPr>
          <p:cNvSpPr/>
          <p:nvPr/>
        </p:nvSpPr>
        <p:spPr>
          <a:xfrm>
            <a:off x="5229367" y="1649508"/>
            <a:ext cx="1998713" cy="746382"/>
          </a:xfrm>
          <a:prstGeom prst="roundRect">
            <a:avLst/>
          </a:prstGeom>
          <a:solidFill>
            <a:srgbClr val="FFCCFF"/>
          </a:solidFill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③比較・分類・理由づけ等の関係づける力を使って</a:t>
            </a:r>
            <a:endParaRPr kumimoji="1"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自分の考えを表現する姿</a:t>
            </a: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6EAAD35C-38D7-4912-BAB7-E30906352D70}"/>
              </a:ext>
            </a:extLst>
          </p:cNvPr>
          <p:cNvSpPr/>
          <p:nvPr/>
        </p:nvSpPr>
        <p:spPr>
          <a:xfrm>
            <a:off x="7346520" y="1645813"/>
            <a:ext cx="2090517" cy="763956"/>
          </a:xfrm>
          <a:prstGeom prst="roundRect">
            <a:avLst/>
          </a:prstGeom>
          <a:solidFill>
            <a:srgbClr val="FFCCFF"/>
          </a:solidFill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④学びの振り返りにより</a:t>
            </a:r>
            <a:endParaRPr kumimoji="1"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児童自身が新たな気づきを</a:t>
            </a:r>
            <a:endParaRPr kumimoji="1"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生み出し、次の学びに</a:t>
            </a:r>
            <a:endParaRPr kumimoji="1"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つなげる姿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8C24B4B-DF20-427C-9B05-FE26ACA45401}"/>
              </a:ext>
            </a:extLst>
          </p:cNvPr>
          <p:cNvSpPr txBox="1">
            <a:spLocks/>
          </p:cNvSpPr>
          <p:nvPr/>
        </p:nvSpPr>
        <p:spPr>
          <a:xfrm>
            <a:off x="15228" y="1233297"/>
            <a:ext cx="1852588" cy="412629"/>
          </a:xfrm>
          <a:prstGeom prst="rect">
            <a:avLst/>
          </a:prstGeom>
        </p:spPr>
        <p:txBody>
          <a:bodyPr vert="horz" lIns="106680" tIns="53340" rIns="106680" bIns="53340" rtlCol="0" anchor="b">
            <a:noAutofit/>
          </a:bodyPr>
          <a:lstStyle>
            <a:lvl1pPr algn="ctr" defTabSz="822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〈</a:t>
            </a:r>
            <a:r>
              <a:rPr lang="ja-JP" altLang="en-US" sz="1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めざす児童の姿</a:t>
            </a:r>
            <a:r>
              <a:rPr lang="en-US" altLang="ja-JP" sz="1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〉</a:t>
            </a:r>
            <a:endParaRPr lang="ja-JP" altLang="en-US" sz="14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DC503BD4-B643-4682-939C-3B2EEB87E8DF}"/>
              </a:ext>
            </a:extLst>
          </p:cNvPr>
          <p:cNvSpPr txBox="1">
            <a:spLocks/>
          </p:cNvSpPr>
          <p:nvPr/>
        </p:nvSpPr>
        <p:spPr>
          <a:xfrm>
            <a:off x="3626565" y="10327365"/>
            <a:ext cx="2429531" cy="397404"/>
          </a:xfrm>
          <a:prstGeom prst="rect">
            <a:avLst/>
          </a:prstGeom>
          <a:solidFill>
            <a:srgbClr val="FFCCFF"/>
          </a:solidFill>
          <a:ln w="28575">
            <a:solidFill>
              <a:srgbClr val="FF99FF"/>
            </a:solidFill>
          </a:ln>
        </p:spPr>
        <p:txBody>
          <a:bodyPr vert="horz" lIns="106680" tIns="53340" rIns="106680" bIns="53340" rtlCol="0" anchor="b">
            <a:noAutofit/>
          </a:bodyPr>
          <a:lstStyle>
            <a:lvl1pPr algn="ctr" defTabSz="822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67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集団づくり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30F38B6-6375-4A77-8D96-7BA88EA7C7D0}"/>
              </a:ext>
            </a:extLst>
          </p:cNvPr>
          <p:cNvSpPr/>
          <p:nvPr/>
        </p:nvSpPr>
        <p:spPr>
          <a:xfrm>
            <a:off x="6553949" y="5461340"/>
            <a:ext cx="2909216" cy="2077500"/>
          </a:xfrm>
          <a:prstGeom prst="wedgeRoundRectCallout">
            <a:avLst>
              <a:gd name="adj1" fmla="val -61096"/>
              <a:gd name="adj2" fmla="val 562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○　多様な読み・読書に</a:t>
            </a:r>
            <a:endParaRPr kumimoji="1" lang="en-US" altLang="ja-JP" sz="14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ひらく単元</a:t>
            </a:r>
            <a:endParaRPr kumimoji="1" lang="en-US" altLang="ja-JP" sz="14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kumimoji="1" lang="en-US" altLang="ja-JP" sz="14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○　表現にひらく単元</a:t>
            </a:r>
            <a:endParaRPr kumimoji="1" lang="en-US" altLang="ja-JP" sz="14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endParaRPr kumimoji="1" lang="en-US" altLang="ja-JP" sz="14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○　学校生活・社会生活に</a:t>
            </a:r>
            <a:endParaRPr kumimoji="1" lang="en-US" altLang="ja-JP" sz="14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kumimoji="1" lang="ja-JP" altLang="en-US" sz="14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ひらく単元</a:t>
            </a:r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F23300DE-44CE-44BD-9385-2A1408037EB1}"/>
              </a:ext>
            </a:extLst>
          </p:cNvPr>
          <p:cNvSpPr/>
          <p:nvPr/>
        </p:nvSpPr>
        <p:spPr>
          <a:xfrm>
            <a:off x="101840" y="5401205"/>
            <a:ext cx="3222355" cy="1098885"/>
          </a:xfrm>
          <a:prstGeom prst="wedgeRoundRectCallout">
            <a:avLst>
              <a:gd name="adj1" fmla="val 55666"/>
              <a:gd name="adj2" fmla="val -18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　「ずれ」を深まりに活かす</a:t>
            </a:r>
            <a:endParaRPr kumimoji="1" lang="en-US" altLang="ja-JP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　縦糸と横糸で学びを紡いでいく</a:t>
            </a:r>
            <a:endParaRPr kumimoji="1" lang="en-US" altLang="ja-JP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　筋の通った論理的な思考を用いる</a:t>
            </a:r>
          </a:p>
        </p:txBody>
      </p:sp>
      <p:sp>
        <p:nvSpPr>
          <p:cNvPr id="30" name="吹き出し: 角を丸めた四角形 29">
            <a:extLst>
              <a:ext uri="{FF2B5EF4-FFF2-40B4-BE49-F238E27FC236}">
                <a16:creationId xmlns:a16="http://schemas.microsoft.com/office/drawing/2014/main" id="{BE2AE585-DA15-45B7-A314-FF3D2A39980E}"/>
              </a:ext>
            </a:extLst>
          </p:cNvPr>
          <p:cNvSpPr/>
          <p:nvPr/>
        </p:nvSpPr>
        <p:spPr>
          <a:xfrm>
            <a:off x="101840" y="6616897"/>
            <a:ext cx="3252375" cy="1046143"/>
          </a:xfrm>
          <a:prstGeom prst="wedgeRoundRectCallout">
            <a:avLst>
              <a:gd name="adj1" fmla="val 54465"/>
              <a:gd name="adj2" fmla="val 2230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各教科・領域・行事等の関係づけをカリキュラムに明示し、児童が読みたくなる、話したくなる、書きたくなるような単元構成をする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05FFFB9-E904-4E20-A4C7-E5E0DE8D5455}"/>
              </a:ext>
            </a:extLst>
          </p:cNvPr>
          <p:cNvSpPr/>
          <p:nvPr/>
        </p:nvSpPr>
        <p:spPr>
          <a:xfrm>
            <a:off x="561950" y="7792065"/>
            <a:ext cx="8651019" cy="220905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研究の重点</a:t>
            </a:r>
            <a:endParaRPr lang="en-US" altLang="ja-JP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1600" b="1" dirty="0">
                <a:solidFill>
                  <a:srgbClr val="99CCFF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主体的な学び</a:t>
            </a:r>
            <a:endParaRPr lang="en-US" altLang="ja-JP" sz="1600" b="1" dirty="0">
              <a:solidFill>
                <a:srgbClr val="99CCFF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児童の必然性に根ざした目的意識を喚起し、課題解決までの過程をひとまとまりにした単元を構成する。</a:t>
            </a:r>
            <a:endParaRPr lang="en-US" altLang="ja-JP" sz="1200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1400" b="1" dirty="0">
                <a:solidFill>
                  <a:srgbClr val="99CCFF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対話的な学び</a:t>
            </a:r>
            <a:endParaRPr lang="en-US" altLang="ja-JP" sz="1400" b="1" dirty="0">
              <a:solidFill>
                <a:srgbClr val="99CCFF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自分とは異なる考え方をもっている他者、子ども同士、教師、保護者や地域の人、さらには自分自身、著者や作者と</a:t>
            </a:r>
            <a:endParaRPr lang="en-US" altLang="ja-JP" sz="1200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の対話による新たな「わかり」を構築する。</a:t>
            </a:r>
            <a:endParaRPr lang="en-US" altLang="ja-JP" sz="1200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1400" b="1" dirty="0">
                <a:solidFill>
                  <a:srgbClr val="99CCFF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深い学び</a:t>
            </a:r>
            <a:endParaRPr lang="en-US" altLang="ja-JP" sz="1400" b="1" dirty="0">
              <a:solidFill>
                <a:srgbClr val="99CCFF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意図的に関係づけて考えることを促し、自分の考えを改めて問い直したり、表現し直したりしながら学び合うことに</a:t>
            </a:r>
            <a:endParaRPr lang="en-US" altLang="ja-JP" sz="1200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より、学びを深める。</a:t>
            </a:r>
            <a:endParaRPr lang="en-US" altLang="ja-JP" sz="1200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36" name="矢印: 左右 35">
            <a:extLst>
              <a:ext uri="{FF2B5EF4-FFF2-40B4-BE49-F238E27FC236}">
                <a16:creationId xmlns:a16="http://schemas.microsoft.com/office/drawing/2014/main" id="{7D73E19A-4106-4449-A0CB-2445DAFCAED3}"/>
              </a:ext>
            </a:extLst>
          </p:cNvPr>
          <p:cNvSpPr/>
          <p:nvPr/>
        </p:nvSpPr>
        <p:spPr>
          <a:xfrm rot="5400000">
            <a:off x="4635376" y="9876501"/>
            <a:ext cx="615479" cy="320370"/>
          </a:xfrm>
          <a:prstGeom prst="leftRightArrow">
            <a:avLst>
              <a:gd name="adj1" fmla="val 66725"/>
              <a:gd name="adj2" fmla="val 50000"/>
            </a:avLst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50"/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E94CA229-64B6-4B7E-BDF2-F14778C43F62}"/>
              </a:ext>
            </a:extLst>
          </p:cNvPr>
          <p:cNvSpPr txBox="1">
            <a:spLocks/>
          </p:cNvSpPr>
          <p:nvPr/>
        </p:nvSpPr>
        <p:spPr>
          <a:xfrm>
            <a:off x="2790331" y="12531524"/>
            <a:ext cx="6662086" cy="270076"/>
          </a:xfrm>
          <a:prstGeom prst="rect">
            <a:avLst/>
          </a:prstGeom>
        </p:spPr>
        <p:txBody>
          <a:bodyPr vert="horz" lIns="106680" tIns="53340" rIns="106680" bIns="53340" rtlCol="0" anchor="b">
            <a:noAutofit/>
          </a:bodyPr>
          <a:lstStyle>
            <a:lvl1pPr algn="ctr" defTabSz="822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参考文献　ビフォー・アフターで取り組む国語科授業デザイン　勝見健史氏編著　文溪堂</a:t>
            </a:r>
          </a:p>
        </p:txBody>
      </p:sp>
    </p:spTree>
    <p:extLst>
      <p:ext uri="{BB962C8B-B14F-4D97-AF65-F5344CB8AC3E}">
        <p14:creationId xmlns:p14="http://schemas.microsoft.com/office/powerpoint/2010/main" val="1884131067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650</TotalTime>
  <Words>452</Words>
  <Application>Microsoft Office PowerPoint</Application>
  <PresentationFormat>A3 297x420 mm</PresentationFormat>
  <Paragraphs>92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HGP創英ﾌﾟﾚｾﾞﾝｽEB</vt:lpstr>
      <vt:lpstr>HGS創英ﾌﾟﾚｾﾞﾝｽEB</vt:lpstr>
      <vt:lpstr>HG創英ﾌﾟﾚｾﾞﾝｽEB</vt:lpstr>
      <vt:lpstr>メイリオ</vt:lpstr>
      <vt:lpstr>Arial</vt:lpstr>
      <vt:lpstr>Trebuchet MS</vt:lpstr>
      <vt:lpstr>Wingdings 3</vt:lpstr>
      <vt:lpstr>ファセット</vt:lpstr>
      <vt:lpstr>滝野南小学校　研究の概要図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研究の概要図</dc:title>
  <dc:creator>加東市教育委員会</dc:creator>
  <cp:lastModifiedBy>823640</cp:lastModifiedBy>
  <cp:revision>66</cp:revision>
  <cp:lastPrinted>2023-06-26T09:36:03Z</cp:lastPrinted>
  <dcterms:created xsi:type="dcterms:W3CDTF">2023-06-21T10:17:25Z</dcterms:created>
  <dcterms:modified xsi:type="dcterms:W3CDTF">2023-08-29T11:20:52Z</dcterms:modified>
</cp:coreProperties>
</file>